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78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93" r:id="rId13"/>
    <p:sldId id="273" r:id="rId14"/>
    <p:sldId id="276" r:id="rId15"/>
    <p:sldId id="275" r:id="rId16"/>
    <p:sldId id="282" r:id="rId17"/>
    <p:sldId id="29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32" autoAdjust="0"/>
    <p:restoredTop sz="94660"/>
  </p:normalViewPr>
  <p:slideViewPr>
    <p:cSldViewPr>
      <p:cViewPr>
        <p:scale>
          <a:sx n="60" d="100"/>
          <a:sy n="60" d="100"/>
        </p:scale>
        <p:origin x="-926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3C6775-47EF-4E13-9555-42C7077A48C1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65EAD7-7F1D-42B5-AB76-EDD03EE2C1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76" y="1857364"/>
            <a:ext cx="6780588" cy="1944216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Projet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EL@N </a:t>
            </a:r>
            <a:br>
              <a:rPr lang="fr-FR" sz="2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Modernisation de l’enseignement des langues dans les centres de langues des universités algériennes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8" name="Image 7" descr="C:\Users\home\Desktop\logo 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006" y="557214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:\Users\home\Desktop\logosbeneficaireserasmusleft_withthesupport-01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929330"/>
            <a:ext cx="29702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611560" y="332656"/>
            <a:ext cx="7848872" cy="792088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/>
          <a:p>
            <a:pPr lvl="0" algn="ctr">
              <a:buClr>
                <a:schemeClr val="tx2"/>
              </a:buClr>
              <a:buSzPct val="73000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Université Abderrahmane MIRA –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Béjaia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Clr>
                <a:schemeClr val="tx2"/>
              </a:buClr>
              <a:buSzPct val="73000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Centre d’Enseignement Intensif des Langues</a:t>
            </a:r>
          </a:p>
        </p:txBody>
      </p:sp>
      <p:pic>
        <p:nvPicPr>
          <p:cNvPr id="11" name="Image 3" descr="http://www.univ-bejaia.dz/images/stories/logo/logo%20ub%20taille%20papetr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18" y="5669805"/>
            <a:ext cx="2000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56792"/>
            <a:ext cx="7239000" cy="3816424"/>
          </a:xfrm>
        </p:spPr>
        <p:txBody>
          <a:bodyPr>
            <a:noAutofit/>
          </a:bodyPr>
          <a:lstStyle/>
          <a:p>
            <a:pPr marL="273050" indent="-3175" algn="just"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Acquérir une expertise en E-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et dans les nouvelles approches pédagogiques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 L’expertise et les bonnes pratiques acquises peuvent bénéficier à d’autres spécialités dans les universités algériennes. </a:t>
            </a:r>
          </a:p>
          <a:p>
            <a:pPr algn="just">
              <a:buNone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534378"/>
            <a:ext cx="7444680" cy="965796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Objectif 5 </a:t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LAN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461" y="500041"/>
            <a:ext cx="8661427" cy="571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LAN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32656"/>
            <a:ext cx="8678198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RESULTATS attendus DU PROJET</a:t>
            </a:r>
            <a:endParaRPr lang="fr-F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7615262" cy="5000636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Mise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en place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Plateforme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E-learning pour le CEILs.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Mutualisation des ressources inter-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CEILs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Amélioration des compétences pédagogiques et numériques des personnels des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CEILs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des universités algériennes.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Amélioration des compétences linguistiques et interculturelles des apprenants.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Dispositifs des mobilités internationales type Erasmus+ améliorés.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Augmentation de la visibilité internationale (Secteurs universitaire et socio-économique).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 Meilleure insertion des jeunes dans le marché du travail.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04856" cy="770344"/>
          </a:xfrm>
        </p:spPr>
        <p:txBody>
          <a:bodyPr>
            <a:normAutofit/>
          </a:bodyPr>
          <a:lstStyle/>
          <a:p>
            <a:pPr algn="ctr"/>
            <a:r>
              <a:rPr lang="fr-F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Résultats attendus par université</a:t>
            </a:r>
            <a:endParaRPr lang="fr-F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12776"/>
            <a:ext cx="7286676" cy="4786346"/>
          </a:xfrm>
        </p:spPr>
        <p:txBody>
          <a:bodyPr>
            <a:noAutofit/>
          </a:bodyPr>
          <a:lstStyle/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Mise en place de cellules qualités au niveau des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CEILs</a:t>
            </a: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Renforcement des compétences locales en E-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et en pédagogie interculturelle </a:t>
            </a:r>
          </a:p>
          <a:p>
            <a:pPr lvl="0"/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Formation des personnels enseignants, tuteurs et ingénieurs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Développement de ressources pédagogiques relatives à différentes langues</a:t>
            </a:r>
          </a:p>
          <a:p>
            <a:pPr lvl="0" fontAlgn="base"/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Elaboration de différents manuels et chartes accompagnant la mise en place des nouveaux dispositifs d’enseignement.</a:t>
            </a:r>
          </a:p>
          <a:p>
            <a:pPr lvl="0"/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La mise en place de studios d’enregistrement et de montage numérique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Un nombre accru d’apprenants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Impact du projet</a:t>
            </a:r>
            <a:b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(à court et à long termes) </a:t>
            </a:r>
            <a:endParaRPr lang="fr-F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000240"/>
            <a:ext cx="7358114" cy="4286280"/>
          </a:xfrm>
        </p:spPr>
        <p:txBody>
          <a:bodyPr>
            <a:norm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Mise en réseau des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CEILs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d’Algérie et européenne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Amélioration de l’enseignement des langues 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Susciter l’intérêt et la prise de conscience de l’importance de l’apprentissage des langues en ligne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Mise en place d’un enseignement en ligne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Harmonisation des programmes inter-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CEILs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Mise en adéquation entre l’offre de formation en ligne et les besoins du monde socio-économique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Rendement des cellules Assurance-qualité  </a:t>
            </a:r>
          </a:p>
          <a:p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76924"/>
            <a:ext cx="7848872" cy="6800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L’équipe du projet</a:t>
            </a:r>
            <a:br>
              <a:rPr lang="fr-F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Université de </a:t>
            </a:r>
            <a:r>
              <a:rPr lang="fr-FR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Béjaia</a:t>
            </a:r>
            <a:endParaRPr lang="fr-FR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/>
          </p:cNvSpPr>
          <p:nvPr/>
        </p:nvSpPr>
        <p:spPr>
          <a:xfrm>
            <a:off x="-36512" y="188640"/>
            <a:ext cx="8352928" cy="64087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Coordinateur local du projet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: LALILECHE Nadir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Responsable pédagogique : 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BEKTACHE Mourad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Formatrices en arabe :</a:t>
            </a:r>
            <a:endParaRPr kumimoji="0" lang="fr-F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HAOUCHI Aida et BOUAYAD Nacera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Formatrices en anglais :</a:t>
            </a:r>
            <a:endParaRPr kumimoji="0" lang="fr-FR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SLIMI Sabrina et IMERZOUKENE Sonia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Formateurs en français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LALILECHE Nadir et SAMAHI Nadia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Responsable technique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: ADNANI </a:t>
            </a:r>
            <a:r>
              <a:rPr kumimoji="0" lang="fr-F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Said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Ingénieur pédagogique : 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ADRAR Amal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Responsable financier : 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BOURBET </a:t>
            </a:r>
            <a:r>
              <a:rPr kumimoji="0" lang="fr-F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Salima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Responsable de la communication : </a:t>
            </a:r>
            <a:r>
              <a:rPr kumimoji="0" lang="fr-F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BELOUAD Tata Zahra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>
                <a:schemeClr val="tx2"/>
              </a:buClr>
              <a:buSzPct val="73000"/>
              <a:tabLst/>
              <a:defRPr/>
            </a:pPr>
            <a:r>
              <a:rPr lang="fr-FR" sz="3400" b="1" spc="300" dirty="0" smtClean="0">
                <a:latin typeface="Times New Roman" pitchFamily="18" charset="0"/>
                <a:cs typeface="Times New Roman" pitchFamily="18" charset="0"/>
              </a:rPr>
              <a:t>Total : 12 membres</a:t>
            </a:r>
            <a:endParaRPr kumimoji="0" lang="fr-FR" sz="3400" b="1" i="0" u="none" strike="noStrike" kern="1200" cap="none" spc="3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665172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Identification du projet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52736"/>
            <a:ext cx="7239000" cy="5305222"/>
          </a:xfrm>
        </p:spPr>
        <p:txBody>
          <a:bodyPr>
            <a:normAutofit fontScale="92500" lnSpcReduction="20000"/>
          </a:bodyPr>
          <a:lstStyle/>
          <a:p>
            <a:pPr marL="360363" indent="-360363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ERASMUS+ CBHE / 2019</a:t>
            </a:r>
          </a:p>
          <a:p>
            <a:pPr marL="360363" indent="-360363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Renforcement des capacités dans l’enseignement supérieur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Type d’action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Projets conjoints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Type de projet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National</a:t>
            </a:r>
          </a:p>
          <a:p>
            <a:pPr marL="360363" indent="-360363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Thèmes abordés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630238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* Enseignement et apprentissage des langues étrangères  </a:t>
            </a:r>
          </a:p>
          <a:p>
            <a:pPr marL="900113" indent="-269875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* TIC – nouvelles technologies – compétences  numériques </a:t>
            </a:r>
          </a:p>
          <a:p>
            <a:pPr marL="900113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* Éducation interculturelle/intergénérationnelle et apprentissage (tout au long de la vie)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b="1" dirty="0" smtClean="0">
                <a:latin typeface="Times New Roman" pitchFamily="18" charset="0"/>
                <a:cs typeface="Times New Roman" pitchFamily="18" charset="0"/>
              </a:rPr>
              <a:t>Durée prévue</a:t>
            </a: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 : 	36 mois</a:t>
            </a:r>
          </a:p>
          <a:p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b="1" dirty="0" smtClean="0">
                <a:latin typeface="Times New Roman" pitchFamily="18" charset="0"/>
                <a:cs typeface="Times New Roman" pitchFamily="18" charset="0"/>
              </a:rPr>
              <a:t>Coordinateur</a:t>
            </a: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 :	Université de Tlemcen</a:t>
            </a:r>
          </a:p>
          <a:p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b="1" dirty="0" smtClean="0">
                <a:latin typeface="Times New Roman" pitchFamily="18" charset="0"/>
                <a:cs typeface="Times New Roman" pitchFamily="18" charset="0"/>
              </a:rPr>
              <a:t>Porteur de projet </a:t>
            </a: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fr-FR" altLang="fr-FR" sz="2400" dirty="0" err="1" smtClean="0">
                <a:latin typeface="Times New Roman" pitchFamily="18" charset="0"/>
                <a:cs typeface="Times New Roman" pitchFamily="18" charset="0"/>
              </a:rPr>
              <a:t>Nahida</a:t>
            </a: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  GUELLIL</a:t>
            </a:r>
          </a:p>
          <a:p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 sz="2400" b="1" dirty="0" smtClean="0">
                <a:latin typeface="Times New Roman" pitchFamily="18" charset="0"/>
                <a:cs typeface="Times New Roman" pitchFamily="18" charset="0"/>
              </a:rPr>
              <a:t>Budget demandé</a:t>
            </a:r>
            <a:r>
              <a:rPr lang="fr-FR" altLang="fr-FR" sz="2400" dirty="0" smtClean="0">
                <a:latin typeface="Times New Roman" pitchFamily="18" charset="0"/>
                <a:cs typeface="Times New Roman" pitchFamily="18" charset="0"/>
              </a:rPr>
              <a:t> : 	754 300,00 €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77164"/>
            <a:ext cx="7239000" cy="75150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 consortium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Espace réservé du contenu 11" descr="Partenair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048671" cy="5161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EMERGENCE du 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71612"/>
            <a:ext cx="7704856" cy="4953732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Constats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- Déficit en compétences linguistiques chez les étudiants ;</a:t>
            </a:r>
          </a:p>
          <a:p>
            <a:pPr>
              <a:spcAft>
                <a:spcPts val="1200"/>
              </a:spcAft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- Besoins croissants vis-à-vis des langues (étudiants et autres). 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Conséquences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 </a:t>
            </a:r>
          </a:p>
          <a:p>
            <a:pPr marL="273050" indent="-11113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 - Une entrave à la réussite universitaire.</a:t>
            </a:r>
          </a:p>
          <a:p>
            <a:pPr marL="273050" indent="-11113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- Une difficulté pour les enseignants-chercheurs et les doctorants notamment à publier les résultats de leurs recherches à l’international (ou dans des revues indexées).</a:t>
            </a:r>
          </a:p>
          <a:p>
            <a:pPr marL="273050" indent="-11113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Un frein à la mobilité internationale.</a:t>
            </a:r>
          </a:p>
          <a:p>
            <a:pPr marL="273050" indent="-11113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Un handicap pour le recrutement.</a:t>
            </a:r>
          </a:p>
          <a:p>
            <a:pPr marL="273050" indent="-11113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Un obstacle à l’accès à la culture du pays d’accueil et au dialogue interculturel dans le cadre de mobilités universitaires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92948"/>
            <a:ext cx="7239000" cy="680068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Les Objectifs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34378"/>
            <a:ext cx="7444680" cy="965796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Objectif 1 </a:t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412776"/>
            <a:ext cx="7239000" cy="4536504"/>
          </a:xfrm>
        </p:spPr>
        <p:txBody>
          <a:bodyPr>
            <a:noAutofit/>
          </a:bodyPr>
          <a:lstStyle/>
          <a:p>
            <a:pPr marL="452438" indent="-3175" algn="just"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Mettre en place une plateforme numérique mutualisée et collaborative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en appui d’une part, aux formations assurées par les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CEILs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et d’autre part, à leur mise en réseau. En ce sens, il s’agit d’optimiser l’utilisation de leurs ressources et de leur mise en commun pour améliorer l’offre de formation des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CEILs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484784"/>
            <a:ext cx="7239000" cy="4608512"/>
          </a:xfrm>
        </p:spPr>
        <p:txBody>
          <a:bodyPr>
            <a:noAutofit/>
          </a:bodyPr>
          <a:lstStyle/>
          <a:p>
            <a:pPr marL="273050" indent="-3175" algn="just"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Soutenir l’internationalisation des universités algériennes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en accompagnant les programmes de mobilités Erasmus+ étudiants/staff académique et administratif par un soutien linguistique en ligne via la plateforme. Ces mobilités favorisent le rapprochement des cultures et l’ouverture des esprits au dialogue interculturel.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71670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1520" y="534378"/>
            <a:ext cx="7444680" cy="96579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Objectif 2 </a:t>
            </a:r>
            <a:br>
              <a:rPr kumimoji="0" lang="fr-FR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fr-FR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484784"/>
            <a:ext cx="7239000" cy="2214578"/>
          </a:xfrm>
        </p:spPr>
        <p:txBody>
          <a:bodyPr>
            <a:noAutofit/>
          </a:bodyPr>
          <a:lstStyle/>
          <a:p>
            <a:pPr marL="273050" indent="-3175"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Contribuer à une meilleure adaptation des jeunes diplômés universitaires au marché du travail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 aux attentes du secteur socio-économique, et favoriser ainsi leur employabilité en les dotant de compétences linguistiques, interculturelles et communicatives.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534378"/>
            <a:ext cx="7444680" cy="965796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Objectif  3 </a:t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285992"/>
            <a:ext cx="7239000" cy="1503048"/>
          </a:xfrm>
        </p:spPr>
        <p:txBody>
          <a:bodyPr>
            <a:noAutofit/>
          </a:bodyPr>
          <a:lstStyle/>
          <a:p>
            <a:pPr marL="273050" indent="-3175"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Assurer une meilleure harmonisation des contenus et des diplômes délivrés par les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CEILs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à l’échelle nationale. </a:t>
            </a:r>
          </a:p>
          <a:p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534378"/>
            <a:ext cx="7444680" cy="965796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Objectif 4 </a:t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Personnalisé 7">
      <a:dk1>
        <a:sysClr val="windowText" lastClr="000000"/>
      </a:dk1>
      <a:lt1>
        <a:sysClr val="window" lastClr="FFFFFF"/>
      </a:lt1>
      <a:dk2>
        <a:srgbClr val="FF0000"/>
      </a:dk2>
      <a:lt2>
        <a:srgbClr val="FFFFFF"/>
      </a:lt2>
      <a:accent1>
        <a:srgbClr val="FF0000"/>
      </a:accent1>
      <a:accent2>
        <a:srgbClr val="FFFFFF"/>
      </a:accent2>
      <a:accent3>
        <a:srgbClr val="FFCBCC"/>
      </a:accent3>
      <a:accent4>
        <a:srgbClr val="F9B639"/>
      </a:accent4>
      <a:accent5>
        <a:srgbClr val="FFFFFF"/>
      </a:accent5>
      <a:accent6>
        <a:srgbClr val="FFFFFF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453</Words>
  <Application>Microsoft Office PowerPoint</Application>
  <PresentationFormat>Affichage à l'écran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Opulent</vt:lpstr>
      <vt:lpstr>Projet EL@N   Modernisation de l’enseignement des langues dans les centres de langues des universités algériennes</vt:lpstr>
      <vt:lpstr>Identification du projet</vt:lpstr>
      <vt:lpstr>Le consortium</vt:lpstr>
      <vt:lpstr>EMERGENCE du projet</vt:lpstr>
      <vt:lpstr>Les Objectifs</vt:lpstr>
      <vt:lpstr>Objectif 1  </vt:lpstr>
      <vt:lpstr>Diapositive 7</vt:lpstr>
      <vt:lpstr>Objectif  3  </vt:lpstr>
      <vt:lpstr>Objectif 4  </vt:lpstr>
      <vt:lpstr>Objectif 5  </vt:lpstr>
      <vt:lpstr>Diapositive 11</vt:lpstr>
      <vt:lpstr>Diapositive 12</vt:lpstr>
      <vt:lpstr>RESULTATS attendus DU PROJET</vt:lpstr>
      <vt:lpstr>Résultats attendus par université</vt:lpstr>
      <vt:lpstr>Impact du projet (à court et à long termes) </vt:lpstr>
      <vt:lpstr>L’équipe du projet Université de Béjaia</vt:lpstr>
      <vt:lpstr>Diapositive 17</vt:lpstr>
    </vt:vector>
  </TitlesOfParts>
  <Company>MSS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MSK Info</dc:creator>
  <cp:lastModifiedBy>DELL</cp:lastModifiedBy>
  <cp:revision>99</cp:revision>
  <dcterms:created xsi:type="dcterms:W3CDTF">2019-11-17T16:01:39Z</dcterms:created>
  <dcterms:modified xsi:type="dcterms:W3CDTF">2020-06-12T19:46:18Z</dcterms:modified>
</cp:coreProperties>
</file>